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</p:sldMasterIdLst>
  <p:sldIdLst>
    <p:sldId id="257" r:id="rId5"/>
    <p:sldId id="258" r:id="rId6"/>
    <p:sldId id="264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0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404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354660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0794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092211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79211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24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5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7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40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26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2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41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7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5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93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556A7B0-FB9A-6AA6-EC1A-CF22B62E233F}"/>
              </a:ext>
            </a:extLst>
          </p:cNvPr>
          <p:cNvSpPr/>
          <p:nvPr/>
        </p:nvSpPr>
        <p:spPr>
          <a:xfrm>
            <a:off x="474624" y="368759"/>
            <a:ext cx="10945783" cy="4226690"/>
          </a:xfrm>
          <a:prstGeom prst="roundRect">
            <a:avLst/>
          </a:prstGeom>
          <a:solidFill>
            <a:schemeClr val="accen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028" y="1315655"/>
            <a:ext cx="10650973" cy="2113346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400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A Study and Analysis of the Value of Insight Meditation in Environmental Restoration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0E912C-89BC-1C85-7156-59EC824FE457}"/>
              </a:ext>
            </a:extLst>
          </p:cNvPr>
          <p:cNvSpPr/>
          <p:nvPr/>
        </p:nvSpPr>
        <p:spPr>
          <a:xfrm>
            <a:off x="696810" y="4963648"/>
            <a:ext cx="10798379" cy="1494263"/>
          </a:xfrm>
          <a:prstGeom prst="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114" y="5200030"/>
            <a:ext cx="6269347" cy="102149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IN" b="1" cap="none" dirty="0"/>
              <a:t>Presented by: </a:t>
            </a:r>
            <a:r>
              <a:rPr lang="en-IN" cap="none" dirty="0"/>
              <a:t>Phra Khajohn Muninkam</a:t>
            </a:r>
            <a:br>
              <a:rPr lang="en-IN" cap="none" dirty="0"/>
            </a:br>
            <a:r>
              <a:rPr lang="en-IN" b="1" cap="none" dirty="0"/>
              <a:t>Degree program: </a:t>
            </a:r>
            <a:r>
              <a:rPr lang="en-IN" dirty="0"/>
              <a:t>Ph.D., </a:t>
            </a:r>
            <a:r>
              <a:rPr lang="en-IN" cap="none" dirty="0"/>
              <a:t>Philosophy</a:t>
            </a:r>
            <a:br>
              <a:rPr lang="en-IN" cap="none" dirty="0"/>
            </a:br>
            <a:r>
              <a:rPr lang="en-IN" b="1" cap="none" dirty="0"/>
              <a:t>Department / university: </a:t>
            </a:r>
            <a:r>
              <a:rPr lang="en-IN" cap="none" dirty="0"/>
              <a:t>philosophy / university of Delhi</a:t>
            </a:r>
            <a:br>
              <a:rPr lang="en-US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IN" b="1" cap="none" dirty="0"/>
              <a:t>Supervisor: </a:t>
            </a:r>
            <a:r>
              <a:rPr lang="en-IN" cap="none" dirty="0" err="1"/>
              <a:t>Dr.Narmada</a:t>
            </a:r>
            <a:r>
              <a:rPr lang="en-IN" cap="none" dirty="0"/>
              <a:t> Poojari</a:t>
            </a:r>
            <a:br>
              <a:rPr lang="en-IN" cap="none" dirty="0"/>
            </a:br>
            <a:r>
              <a:rPr lang="en-IN" b="1" cap="none" dirty="0"/>
              <a:t>Date : </a:t>
            </a: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9B4D6-1C68-E05F-3C56-9AC1A8907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0570"/>
          </a:xfrm>
        </p:spPr>
        <p:txBody>
          <a:bodyPr/>
          <a:lstStyle/>
          <a:p>
            <a:r>
              <a:rPr lang="en-IN" dirty="0"/>
              <a:t>Importance of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E4086-4D94-78A3-CDC7-A49331EA6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0171"/>
            <a:ext cx="10672656" cy="46811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Academic Importance</a:t>
            </a:r>
          </a:p>
          <a:p>
            <a:r>
              <a:rPr lang="en-US" sz="2800" dirty="0"/>
              <a:t>Contributes to Buddhist studies</a:t>
            </a:r>
          </a:p>
          <a:p>
            <a:r>
              <a:rPr lang="en-US" sz="2800" dirty="0"/>
              <a:t>Expands environmental ethics research</a:t>
            </a:r>
          </a:p>
          <a:p>
            <a:r>
              <a:rPr lang="en-US" sz="2800" dirty="0"/>
              <a:t>Supports eco-spirituality studies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600" b="1" dirty="0"/>
              <a:t>Practical Importance</a:t>
            </a:r>
          </a:p>
          <a:p>
            <a:r>
              <a:rPr lang="en-US" sz="2800" dirty="0"/>
              <a:t>Promotes sustainable lifestyles</a:t>
            </a:r>
          </a:p>
          <a:p>
            <a:r>
              <a:rPr lang="en-US" sz="2800" dirty="0"/>
              <a:t>Encourages mindfulness-based environmental education</a:t>
            </a:r>
          </a:p>
          <a:p>
            <a:r>
              <a:rPr lang="en-US" sz="2800" dirty="0"/>
              <a:t>Supports environmental restoration programs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136594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5BD69-B6E5-10C0-AA27-DB52D103B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3430"/>
          </a:xfrm>
        </p:spPr>
        <p:txBody>
          <a:bodyPr>
            <a:normAutofit/>
          </a:bodyPr>
          <a:lstStyle/>
          <a:p>
            <a:r>
              <a:rPr lang="en-IN" sz="4400" b="1" dirty="0"/>
              <a:t>Conceptual Framework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B0859-1539-7330-B06E-0D8CB64308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704370"/>
            <a:ext cx="4184035" cy="4566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Independent Variable</a:t>
            </a:r>
          </a:p>
          <a:p>
            <a:r>
              <a:rPr lang="en-US" sz="2400" dirty="0"/>
              <a:t>Insight Meditation Practice</a:t>
            </a:r>
          </a:p>
          <a:p>
            <a:pPr marL="0" indent="0">
              <a:buNone/>
            </a:pPr>
            <a:r>
              <a:rPr lang="en-US" sz="2800" b="1" dirty="0"/>
              <a:t>Mediating Factors</a:t>
            </a:r>
          </a:p>
          <a:p>
            <a:r>
              <a:rPr lang="en-US" sz="2400" dirty="0"/>
              <a:t>Mindfulness</a:t>
            </a:r>
          </a:p>
          <a:p>
            <a:r>
              <a:rPr lang="en-US" sz="2400" dirty="0"/>
              <a:t>Compassion</a:t>
            </a:r>
          </a:p>
          <a:p>
            <a:r>
              <a:rPr lang="en-US" sz="2400" dirty="0"/>
              <a:t>Ethical awareness</a:t>
            </a:r>
          </a:p>
          <a:p>
            <a:r>
              <a:rPr lang="en-US" sz="2400" dirty="0"/>
              <a:t>Non-attachment</a:t>
            </a:r>
            <a:endParaRPr lang="en-IN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0D27EE-4098-B233-2773-501590F25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68" y="1727231"/>
            <a:ext cx="4184034" cy="4566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b="1" dirty="0"/>
              <a:t>Dependent Variable</a:t>
            </a:r>
          </a:p>
          <a:p>
            <a:r>
              <a:rPr lang="en-IN" sz="2400" dirty="0"/>
              <a:t>Environmental awareness</a:t>
            </a:r>
          </a:p>
          <a:p>
            <a:r>
              <a:rPr lang="en-IN" sz="2400" dirty="0"/>
              <a:t>Sustainable </a:t>
            </a:r>
            <a:r>
              <a:rPr lang="en-IN" sz="2400" dirty="0" err="1"/>
              <a:t>behavior</a:t>
            </a:r>
            <a:endParaRPr lang="en-IN" sz="2400" dirty="0"/>
          </a:p>
          <a:p>
            <a:r>
              <a:rPr lang="en-IN" sz="2400" dirty="0"/>
              <a:t>Environmental restoration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768635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A2B06-0766-F6AF-1738-AE13DABEB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b="1" dirty="0"/>
              <a:t>Transition to Methodology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C3C187-BCB5-BA33-4DCB-A0B5960E8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29119"/>
            <a:ext cx="10684086" cy="4560251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This Study Will Use:</a:t>
            </a:r>
          </a:p>
          <a:p>
            <a:r>
              <a:rPr lang="en-US" sz="2800" dirty="0"/>
              <a:t>Quantitative surveys</a:t>
            </a:r>
          </a:p>
          <a:p>
            <a:r>
              <a:rPr lang="en-US" sz="2800" dirty="0"/>
              <a:t>Qualitative interviews</a:t>
            </a:r>
          </a:p>
          <a:p>
            <a:r>
              <a:rPr lang="en-US" sz="2800" dirty="0"/>
              <a:t>Statistical and thematic analysis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4400" b="1" dirty="0"/>
              <a:t>Goal:</a:t>
            </a:r>
            <a:endParaRPr lang="en-US" sz="3200" dirty="0"/>
          </a:p>
          <a:p>
            <a:r>
              <a:rPr lang="en-US" sz="2400" dirty="0"/>
              <a:t>To understand whether insight meditation can support environmental restoration through inner transformation and ethical awareness.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095976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3EFEC5-73C1-30B7-3B6E-5C9873D71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7200" dirty="0"/>
              <a:t>Thank You</a:t>
            </a:r>
            <a:endParaRPr lang="en-IN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6101A-C49C-28C8-49CA-9C98C67E07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400" dirty="0"/>
              <a:t>Questions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255251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AF6B75-8F97-4B69-A7FF-F71D5DB5DC87}"/>
              </a:ext>
            </a:extLst>
          </p:cNvPr>
          <p:cNvSpPr/>
          <p:nvPr/>
        </p:nvSpPr>
        <p:spPr>
          <a:xfrm>
            <a:off x="582930" y="605790"/>
            <a:ext cx="10698480" cy="595503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601497"/>
          </a:xfrm>
        </p:spPr>
        <p:txBody>
          <a:bodyPr anchor="ctr">
            <a:noAutofit/>
          </a:bodyPr>
          <a:lstStyle/>
          <a:p>
            <a:pPr lvl="0" algn="l"/>
            <a:r>
              <a:rPr lang="en-IN" sz="4800" dirty="0"/>
              <a:t>Background of the Study</a:t>
            </a:r>
            <a:endParaRPr lang="en-US" sz="48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1442224"/>
            <a:ext cx="10058400" cy="486936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Environmental degradation has become a global crisis.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2"/>
                </a:solidFill>
              </a:rPr>
              <a:t>Problems such as pollution, climate change, deforestation, and excessive consumption continue to increase.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Many environmental problems originate from human greed, ignorance, and lack of awareness.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2"/>
                </a:solidFill>
              </a:rPr>
              <a:t>Modern solutions often focus on technology and policy, but inner human transformation is also important.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Insight meditation (Vipassana meditation) may help cultivate mindfulness, compassion, and ethical responsibility toward nature.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2C766-0FDE-B3E5-9AE4-D1C69942B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5400" dirty="0"/>
              <a:t>Significance of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FEF23-CB0F-6BD2-E998-92C3EFE46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364046" cy="388077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Environmental restoration requires both external action and internal awareness.</a:t>
            </a:r>
          </a:p>
          <a:p>
            <a:r>
              <a:rPr lang="en-US" sz="2400" dirty="0"/>
              <a:t>Human behavior directly affects ecological sustainability.</a:t>
            </a:r>
          </a:p>
          <a:p>
            <a:r>
              <a:rPr lang="en-US" sz="2400" dirty="0">
                <a:solidFill>
                  <a:srgbClr val="00B050"/>
                </a:solidFill>
              </a:rPr>
              <a:t>Mindfulness practices may reduce consumerism and harmful environmental behavior.</a:t>
            </a:r>
          </a:p>
          <a:p>
            <a:r>
              <a:rPr lang="en-US" sz="2400" dirty="0"/>
              <a:t>There is limited academic research connecting insight meditation with environmental restoration.</a:t>
            </a:r>
          </a:p>
          <a:p>
            <a:r>
              <a:rPr lang="en-US" sz="2400" dirty="0">
                <a:solidFill>
                  <a:srgbClr val="00B050"/>
                </a:solidFill>
              </a:rPr>
              <a:t>This study explores whether meditation can support sustainable environmental ethics and behavior.</a:t>
            </a:r>
            <a:endParaRPr lang="en-IN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59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92EC4-FE6B-CD7D-CBA7-CB17F0A54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dirty="0"/>
              <a:t>Concept of Insight Meditation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24E5D-1F2E-C6BE-43FA-A790199F4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/>
              <a:t>Insight Meditation (Vipassana)</a:t>
            </a:r>
          </a:p>
          <a:p>
            <a:r>
              <a:rPr lang="en-IN" dirty="0"/>
              <a:t>A Buddhist meditation practice focused on mindfulness and awareness. </a:t>
            </a:r>
          </a:p>
          <a:p>
            <a:r>
              <a:rPr lang="en-IN" dirty="0"/>
              <a:t>Helps practitioners understand: </a:t>
            </a:r>
          </a:p>
          <a:p>
            <a:pPr lvl="1"/>
            <a:r>
              <a:rPr lang="en-IN" dirty="0"/>
              <a:t>Impermanence (</a:t>
            </a:r>
            <a:r>
              <a:rPr lang="en-IN" dirty="0" err="1"/>
              <a:t>Aniccatā</a:t>
            </a:r>
            <a:r>
              <a:rPr lang="en-IN" dirty="0"/>
              <a:t>)</a:t>
            </a:r>
          </a:p>
          <a:p>
            <a:pPr lvl="1"/>
            <a:r>
              <a:rPr lang="en-IN" dirty="0"/>
              <a:t>Interdependence </a:t>
            </a:r>
            <a:r>
              <a:rPr lang="en-US" dirty="0"/>
              <a:t>(</a:t>
            </a:r>
            <a:r>
              <a:rPr lang="en-IN" dirty="0" err="1"/>
              <a:t>Paṭiccasamuppāda</a:t>
            </a:r>
            <a:r>
              <a:rPr lang="en-US" dirty="0"/>
              <a:t>)</a:t>
            </a:r>
            <a:endParaRPr lang="en-IN" dirty="0"/>
          </a:p>
          <a:p>
            <a:pPr lvl="1"/>
            <a:r>
              <a:rPr lang="en-IN" dirty="0"/>
              <a:t>Non-attachment (</a:t>
            </a:r>
            <a:r>
              <a:rPr lang="en-IN" dirty="0" err="1"/>
              <a:t>Anupādāna</a:t>
            </a:r>
            <a:r>
              <a:rPr lang="en-IN" dirty="0"/>
              <a:t>)</a:t>
            </a:r>
          </a:p>
          <a:p>
            <a:pPr lvl="1"/>
            <a:r>
              <a:rPr lang="en-IN" dirty="0"/>
              <a:t>Compassion (</a:t>
            </a:r>
            <a:r>
              <a:rPr lang="en-IN" dirty="0" err="1"/>
              <a:t>Karuṇā</a:t>
            </a:r>
            <a:r>
              <a:rPr lang="en-IN" dirty="0"/>
              <a:t>)</a:t>
            </a:r>
          </a:p>
          <a:p>
            <a:r>
              <a:rPr lang="en-IN" dirty="0"/>
              <a:t>Encourages self-awareness and ethical living. </a:t>
            </a:r>
          </a:p>
          <a:p>
            <a:r>
              <a:rPr lang="en-IN" dirty="0"/>
              <a:t>May influence attitudes toward nature and environmental responsibility.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92641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C597C-3602-39F5-0DE5-FB60907F5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dirty="0"/>
              <a:t>Environmental Restoration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B0018-A65F-0A88-9B8C-935913576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Environmental Restoration Means:</a:t>
            </a:r>
          </a:p>
          <a:p>
            <a:r>
              <a:rPr lang="en-US" dirty="0"/>
              <a:t>Protecting ecosystems </a:t>
            </a:r>
          </a:p>
          <a:p>
            <a:r>
              <a:rPr lang="en-US" dirty="0"/>
              <a:t>Reducing pollution </a:t>
            </a:r>
          </a:p>
          <a:p>
            <a:r>
              <a:rPr lang="en-US" dirty="0"/>
              <a:t>Conserving natural resources </a:t>
            </a:r>
          </a:p>
          <a:p>
            <a:r>
              <a:rPr lang="en-US" dirty="0"/>
              <a:t>Promoting sustainable lifestyles </a:t>
            </a:r>
          </a:p>
          <a:p>
            <a:r>
              <a:rPr lang="en-US" dirty="0"/>
              <a:t>Restoring balance between humans and nature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b="1" dirty="0"/>
              <a:t>Key Idea:</a:t>
            </a:r>
          </a:p>
          <a:p>
            <a:r>
              <a:rPr lang="en-US" dirty="0"/>
              <a:t>Environmental restoration is not only physical restoration but also ethical and spiritual transformation.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4136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C6AB0-38D7-3C8D-2E29-5BDA726E2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000" dirty="0"/>
              <a:t>Research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4CF49-31CD-BB9A-1C91-A60BE2A11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866716" cy="41109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sz="2400" b="1" dirty="0"/>
              <a:t>Existing Studies Focus On:</a:t>
            </a:r>
          </a:p>
          <a:p>
            <a:r>
              <a:rPr lang="en-IN" dirty="0"/>
              <a:t>Climate science </a:t>
            </a:r>
          </a:p>
          <a:p>
            <a:r>
              <a:rPr lang="en-IN" dirty="0"/>
              <a:t>Environmental policy </a:t>
            </a:r>
          </a:p>
          <a:p>
            <a:r>
              <a:rPr lang="en-IN" dirty="0"/>
              <a:t>Sustainable technology </a:t>
            </a:r>
          </a:p>
          <a:p>
            <a:r>
              <a:rPr lang="en-IN" dirty="0"/>
              <a:t>Ecological economics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2400" b="1" dirty="0"/>
              <a:t>Limited Research On:</a:t>
            </a:r>
          </a:p>
          <a:p>
            <a:r>
              <a:rPr lang="en-IN" dirty="0"/>
              <a:t>Meditation and environmental ethics </a:t>
            </a:r>
          </a:p>
          <a:p>
            <a:r>
              <a:rPr lang="en-IN" dirty="0"/>
              <a:t>Mindfulness and ecological awareness </a:t>
            </a:r>
          </a:p>
          <a:p>
            <a:r>
              <a:rPr lang="en-IN" dirty="0"/>
              <a:t>Buddhist approaches to sustainability </a:t>
            </a:r>
          </a:p>
          <a:p>
            <a:r>
              <a:rPr lang="en-IN" dirty="0"/>
              <a:t>The role of inner transformation in environmental restoration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09300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DA075-D9A5-8D71-30E0-CECFEDF0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000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2C2EA-A591-9AA7-DB94-BD5E40D01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IN" sz="2400" dirty="0"/>
              <a:t>How does insight meditation contribute to environmental awareness and environmental restoration </a:t>
            </a:r>
            <a:r>
              <a:rPr lang="en-IN" sz="2400" dirty="0" err="1"/>
              <a:t>behavior</a:t>
            </a:r>
            <a:r>
              <a:rPr lang="en-IN" sz="2400" dirty="0"/>
              <a:t>?</a:t>
            </a:r>
          </a:p>
          <a:p>
            <a:pPr>
              <a:buFont typeface="+mj-lt"/>
              <a:buAutoNum type="arabicPeriod"/>
            </a:pPr>
            <a:r>
              <a:rPr lang="en-IN" sz="2400" dirty="0">
                <a:solidFill>
                  <a:schemeClr val="accent2">
                    <a:lumMod val="75000"/>
                  </a:schemeClr>
                </a:solidFill>
              </a:rPr>
              <a:t>Does regular meditation practice increase environmental consciousness?</a:t>
            </a:r>
          </a:p>
          <a:p>
            <a:pPr>
              <a:buFont typeface="+mj-lt"/>
              <a:buAutoNum type="arabicPeriod"/>
            </a:pPr>
            <a:r>
              <a:rPr lang="en-IN" sz="2400" dirty="0"/>
              <a:t>What relationship exists between mindfulness and pro-environmental </a:t>
            </a:r>
            <a:r>
              <a:rPr lang="en-IN" sz="2400" dirty="0" err="1"/>
              <a:t>behavior</a:t>
            </a:r>
            <a:r>
              <a:rPr lang="en-IN" sz="2400" dirty="0"/>
              <a:t>?</a:t>
            </a:r>
          </a:p>
          <a:p>
            <a:pPr>
              <a:buFont typeface="+mj-lt"/>
              <a:buAutoNum type="arabicPeriod"/>
            </a:pPr>
            <a:r>
              <a:rPr lang="en-IN" sz="2400" dirty="0">
                <a:solidFill>
                  <a:schemeClr val="accent2">
                    <a:lumMod val="75000"/>
                  </a:schemeClr>
                </a:solidFill>
              </a:rPr>
              <a:t>Can insight meditation promote sustainable lifestyles and ecological ethics?</a:t>
            </a:r>
          </a:p>
        </p:txBody>
      </p:sp>
    </p:spTree>
    <p:extLst>
      <p:ext uri="{BB962C8B-B14F-4D97-AF65-F5344CB8AC3E}">
        <p14:creationId xmlns:p14="http://schemas.microsoft.com/office/powerpoint/2010/main" val="2689499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8E72F-6C26-1985-F17B-017205B43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dirty="0"/>
              <a:t>Research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01198-B1D2-87A3-886C-0ECE82873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466916" cy="3880773"/>
          </a:xfrm>
        </p:spPr>
        <p:txBody>
          <a:bodyPr>
            <a:normAutofit/>
          </a:bodyPr>
          <a:lstStyle/>
          <a:p>
            <a:r>
              <a:rPr lang="en-US" sz="2400" dirty="0"/>
              <a:t>To examine the relationship between insight meditation and environmental awareness.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To analyze the influence of meditation on environmentally responsible behavior.</a:t>
            </a:r>
          </a:p>
          <a:p>
            <a:r>
              <a:rPr lang="en-US" sz="2400" dirty="0"/>
              <a:t>To investigate how mindfulness supports environmental restoration.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To explore the connection between Buddhist ethics and sustainability.</a:t>
            </a:r>
            <a:endParaRPr lang="en-IN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71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6503-76B5-F91D-F41D-BB4629AD7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000" dirty="0"/>
              <a:t>Hypotheses of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98276-8357-F688-C8C6-F142EE427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786956" cy="3880773"/>
          </a:xfrm>
        </p:spPr>
        <p:txBody>
          <a:bodyPr>
            <a:normAutofit/>
          </a:bodyPr>
          <a:lstStyle/>
          <a:p>
            <a:r>
              <a:rPr lang="en-IN" sz="2800" dirty="0"/>
              <a:t>Individuals practicing insight meditation show higher environmental awareness.</a:t>
            </a:r>
          </a:p>
          <a:p>
            <a:r>
              <a:rPr lang="en-IN" sz="2800" dirty="0">
                <a:solidFill>
                  <a:schemeClr val="accent2">
                    <a:lumMod val="75000"/>
                  </a:schemeClr>
                </a:solidFill>
              </a:rPr>
              <a:t>Meditation positively influences ecological ethics.</a:t>
            </a:r>
          </a:p>
          <a:p>
            <a:r>
              <a:rPr lang="en-IN" sz="2800" dirty="0"/>
              <a:t>Mindfulness encourages environmentally responsible </a:t>
            </a:r>
            <a:r>
              <a:rPr lang="en-IN" sz="2800" dirty="0" err="1"/>
              <a:t>behavior</a:t>
            </a:r>
            <a:r>
              <a:rPr lang="en-IN" sz="2800" dirty="0"/>
              <a:t>.</a:t>
            </a:r>
          </a:p>
          <a:p>
            <a:r>
              <a:rPr lang="en-IN" sz="2800" dirty="0">
                <a:solidFill>
                  <a:schemeClr val="accent2">
                    <a:lumMod val="75000"/>
                  </a:schemeClr>
                </a:solidFill>
              </a:rPr>
              <a:t>Long-term meditators participate more actively in environmental restoration activities.</a:t>
            </a:r>
          </a:p>
        </p:txBody>
      </p:sp>
    </p:spTree>
    <p:extLst>
      <p:ext uri="{BB962C8B-B14F-4D97-AF65-F5344CB8AC3E}">
        <p14:creationId xmlns:p14="http://schemas.microsoft.com/office/powerpoint/2010/main" val="268673671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214</TotalTime>
  <Words>527</Words>
  <Application>Microsoft Office PowerPoint</Application>
  <PresentationFormat>Widescreen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Trebuchet MS</vt:lpstr>
      <vt:lpstr>Wingdings</vt:lpstr>
      <vt:lpstr>Wingdings 3</vt:lpstr>
      <vt:lpstr>Facet</vt:lpstr>
      <vt:lpstr>A Study and Analysis of the Value of Insight Meditation in Environmental Restoration</vt:lpstr>
      <vt:lpstr>Background of the Study</vt:lpstr>
      <vt:lpstr>Significance of the Problem</vt:lpstr>
      <vt:lpstr>Concept of Insight Meditation</vt:lpstr>
      <vt:lpstr>Environmental Restoration</vt:lpstr>
      <vt:lpstr>Research Gap</vt:lpstr>
      <vt:lpstr>Research Questions</vt:lpstr>
      <vt:lpstr>Research Objectives</vt:lpstr>
      <vt:lpstr>Hypotheses of the Study</vt:lpstr>
      <vt:lpstr>Importance of the Study</vt:lpstr>
      <vt:lpstr>Conceptual Framework</vt:lpstr>
      <vt:lpstr>Transition to Methodology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Khajohn Muninkam</dc:creator>
  <cp:lastModifiedBy>Khajohn Muninkam</cp:lastModifiedBy>
  <cp:revision>2</cp:revision>
  <dcterms:created xsi:type="dcterms:W3CDTF">2026-05-07T07:23:47Z</dcterms:created>
  <dcterms:modified xsi:type="dcterms:W3CDTF">2026-05-07T10:58:40Z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